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7"/>
  </p:notesMasterIdLst>
  <p:sldIdLst>
    <p:sldId id="257" r:id="rId5"/>
    <p:sldId id="272" r:id="rId6"/>
    <p:sldId id="277" r:id="rId7"/>
    <p:sldId id="291" r:id="rId8"/>
    <p:sldId id="286" r:id="rId9"/>
    <p:sldId id="289" r:id="rId10"/>
    <p:sldId id="290" r:id="rId11"/>
    <p:sldId id="294" r:id="rId12"/>
    <p:sldId id="292" r:id="rId13"/>
    <p:sldId id="293" r:id="rId14"/>
    <p:sldId id="282" r:id="rId15"/>
    <p:sldId id="283" r:id="rId1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5D04A-6747-40C6-8F1D-9DAE399210D6}" v="92" dt="2025-05-06T20:46:16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85511" autoAdjust="0"/>
  </p:normalViewPr>
  <p:slideViewPr>
    <p:cSldViewPr snapToGrid="0">
      <p:cViewPr varScale="1">
        <p:scale>
          <a:sx n="85" d="100"/>
          <a:sy n="85" d="100"/>
        </p:scale>
        <p:origin x="6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7A08B-A18D-48E3-A68E-8F4F4FA7464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6C3E7-6BAB-4D59-BBBD-8B8563B1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point of reference, if we had increased evenly at 5% since 2018, revenues and expenses would currently balance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737C1-87D2-4896-AFC9-082F435FEF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C3E7-6BAB-4D59-BBBD-8B8563B187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99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C3E7-6BAB-4D59-BBBD-8B8563B187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4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6998-55A4-AF9C-6A69-0EB637F0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161" y="1346836"/>
            <a:ext cx="12076441" cy="2865120"/>
          </a:xfrm>
        </p:spPr>
        <p:txBody>
          <a:bodyPr anchor="b"/>
          <a:lstStyle>
            <a:lvl1pPr algn="ctr">
              <a:defRPr sz="7200">
                <a:solidFill>
                  <a:srgbClr val="8D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3CF5B-ACC7-9579-32FA-2925E07BD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DF86-40DB-26CB-E188-DD84A5AA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0FACC-7AB0-ACCD-F394-D520CE05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D79D0-8895-C56B-9B09-A16AB126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9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83C33-DE6C-4693-F02E-1FA96488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04A02-5424-B39E-A572-BB0F121A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CC796-C0DB-C010-264C-4082DF1F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3A80-B768-7FDF-8E3E-0FC34ACB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142E6-0A61-A3A8-D46E-80B3125D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8C894-A395-C00A-64F0-6C581203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2BB2F-645E-C785-1C8D-EE0EECBC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A737-0BEA-23DA-B96F-A93C219C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D53CE-7024-D865-08AD-D21B8536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0CD8E-4483-79A9-FCF5-BDC6313BD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FDF0F-4365-7AFB-F618-09BB4311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240D2-375A-B11F-821E-9A19D3C7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32426-DAEF-0FF8-4F1E-D2B75F56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9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2DD4-3D72-DE44-5318-53FF6FB36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85D28-0838-62A0-8F1A-DA35CEB53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9B558-C8C4-BB7F-C6EA-788F7DE54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0F7F8-3887-AC04-978F-29E47AE0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025E5-AE0F-0E58-C87D-F1EEB5DD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1C59E-EBA6-536D-94F0-8ABC447A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5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6A926-C3B3-7936-CF30-54891CA7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2E33E-B02A-697C-DFD8-79E8000CF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F44D-5CFE-9372-4F30-8650F09F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6A46-8481-C4EC-9AD6-3E07E055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039A0-0D87-DD4D-BB47-F39E0296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4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5056C-1539-FAD8-2E80-9F7BE8D2E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26F23-0192-4482-3233-DB67DB465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3ECE-55D0-3F9E-40C7-28BB885B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D5C0-13B5-BE45-1FEB-7551888C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2A8C-AE27-A23E-184E-CF974F55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5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nhole cover in grass&#10;&#10;AI-generated content may be incorrect.">
            <a:extLst>
              <a:ext uri="{FF2B5EF4-FFF2-40B4-BE49-F238E27FC236}">
                <a16:creationId xmlns:a16="http://schemas.microsoft.com/office/drawing/2014/main" id="{2F7C8703-891C-1FA6-4924-8F7622681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56077D-AF54-A536-2676-FBE77F4573A0}"/>
              </a:ext>
            </a:extLst>
          </p:cNvPr>
          <p:cNvSpPr/>
          <p:nvPr userDrawn="1"/>
        </p:nvSpPr>
        <p:spPr>
          <a:xfrm>
            <a:off x="-1" y="0"/>
            <a:ext cx="10972800" cy="822674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6998-55A4-AF9C-6A69-0EB637F0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8"/>
            <a:ext cx="10972800" cy="5486400"/>
          </a:xfrm>
        </p:spPr>
        <p:txBody>
          <a:bodyPr lIns="914400" tIns="0" rIns="0" bIns="274320" anchor="b"/>
          <a:lstStyle>
            <a:lvl1pPr algn="l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3CF5B-ACC7-9579-32FA-2925E07BD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400"/>
            <a:ext cx="10972800" cy="2743200"/>
          </a:xfrm>
        </p:spPr>
        <p:txBody>
          <a:bodyPr lIns="914400" tIns="274320" rIns="0" bIns="0">
            <a:normAutofit/>
          </a:bodyPr>
          <a:lstStyle>
            <a:lvl1pPr marL="0" indent="0" algn="l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0B9A7E-AE07-8F59-CD5C-F58519E03C15}"/>
              </a:ext>
            </a:extLst>
          </p:cNvPr>
          <p:cNvCxnSpPr/>
          <p:nvPr userDrawn="1"/>
        </p:nvCxnSpPr>
        <p:spPr>
          <a:xfrm>
            <a:off x="914400" y="5486400"/>
            <a:ext cx="7663008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49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7C8703-891C-1FA6-4924-8F7622681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8" b="12538"/>
          <a:stretch/>
        </p:blipFill>
        <p:spPr>
          <a:xfrm>
            <a:off x="0" y="0"/>
            <a:ext cx="14630400" cy="664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56077D-AF54-A536-2676-FBE77F4573A0}"/>
              </a:ext>
            </a:extLst>
          </p:cNvPr>
          <p:cNvSpPr/>
          <p:nvPr userDrawn="1"/>
        </p:nvSpPr>
        <p:spPr>
          <a:xfrm>
            <a:off x="0" y="2"/>
            <a:ext cx="14630400" cy="8605520"/>
          </a:xfrm>
          <a:prstGeom prst="rect">
            <a:avLst/>
          </a:prstGeom>
          <a:gradFill>
            <a:gsLst>
              <a:gs pos="31000">
                <a:schemeClr val="accent1">
                  <a:alpha val="20000"/>
                </a:schemeClr>
              </a:gs>
              <a:gs pos="66000">
                <a:srgbClr val="700000">
                  <a:alpha val="94000"/>
                </a:srgb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6998-55A4-AF9C-6A69-0EB637F0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80" y="4455796"/>
            <a:ext cx="12100560" cy="2463164"/>
          </a:xfr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3CF5B-ACC7-9579-32FA-2925E07BD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080" y="6918960"/>
            <a:ext cx="12100560" cy="934720"/>
          </a:xfr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85000"/>
                  </a:schemeClr>
                </a:solidFill>
              </a:defRPr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4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7C8703-891C-1FA6-4924-8F7622681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9" b="19716"/>
          <a:stretch/>
        </p:blipFill>
        <p:spPr>
          <a:xfrm>
            <a:off x="0" y="0"/>
            <a:ext cx="14630400" cy="6167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56077D-AF54-A536-2676-FBE77F4573A0}"/>
              </a:ext>
            </a:extLst>
          </p:cNvPr>
          <p:cNvSpPr/>
          <p:nvPr userDrawn="1"/>
        </p:nvSpPr>
        <p:spPr>
          <a:xfrm>
            <a:off x="0" y="2"/>
            <a:ext cx="14630400" cy="8605520"/>
          </a:xfrm>
          <a:prstGeom prst="rect">
            <a:avLst/>
          </a:prstGeom>
          <a:gradFill>
            <a:gsLst>
              <a:gs pos="31000">
                <a:schemeClr val="accent1">
                  <a:alpha val="20000"/>
                </a:schemeClr>
              </a:gs>
              <a:gs pos="66000">
                <a:srgbClr val="700000">
                  <a:alpha val="94000"/>
                </a:srgbClr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6998-55A4-AF9C-6A69-0EB637F0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80" y="4455796"/>
            <a:ext cx="12100560" cy="2463164"/>
          </a:xfr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3CF5B-ACC7-9579-32FA-2925E07BD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080" y="6918960"/>
            <a:ext cx="12100560" cy="934720"/>
          </a:xfr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85000"/>
                  </a:schemeClr>
                </a:solidFill>
              </a:defRPr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6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7C8703-891C-1FA6-4924-8F7622681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509" b="43530"/>
          <a:stretch/>
        </p:blipFill>
        <p:spPr>
          <a:xfrm>
            <a:off x="3" y="1"/>
            <a:ext cx="14630399" cy="822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56077D-AF54-A536-2676-FBE77F4573A0}"/>
              </a:ext>
            </a:extLst>
          </p:cNvPr>
          <p:cNvSpPr/>
          <p:nvPr userDrawn="1"/>
        </p:nvSpPr>
        <p:spPr>
          <a:xfrm>
            <a:off x="0" y="1"/>
            <a:ext cx="6858000" cy="8229600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6998-55A4-AF9C-6A69-0EB637F0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340" y="1348743"/>
            <a:ext cx="4838700" cy="3360419"/>
          </a:xfrm>
        </p:spPr>
        <p:txBody>
          <a:bodyPr anchor="b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3CF5B-ACC7-9579-32FA-2925E07BD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340" y="5372100"/>
            <a:ext cx="4838700" cy="2298700"/>
          </a:xfrm>
        </p:spPr>
        <p:txBody>
          <a:bodyPr/>
          <a:lstStyle>
            <a:lvl1pPr marL="0" indent="0" algn="ctr">
              <a:buNone/>
              <a:defRPr sz="2880">
                <a:solidFill>
                  <a:schemeClr val="bg1">
                    <a:lumMod val="85000"/>
                  </a:schemeClr>
                </a:solidFill>
              </a:defRPr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6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497E-2526-BB35-D919-D2A5326D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2801600" cy="1463040"/>
          </a:xfrm>
        </p:spPr>
        <p:txBody>
          <a:bodyPr lIns="0" tIns="0" rIns="0" bIns="0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50483-E275-47F1-F10E-430D00F9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03120"/>
            <a:ext cx="12801600" cy="5486400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 sz="3600"/>
            </a:lvl1pPr>
            <a:lvl2pPr>
              <a:buClr>
                <a:schemeClr val="accent1"/>
              </a:buClr>
              <a:defRPr sz="3200"/>
            </a:lvl2pPr>
            <a:lvl3pPr>
              <a:buClr>
                <a:schemeClr val="accent1"/>
              </a:buClr>
              <a:defRPr sz="3200"/>
            </a:lvl3pPr>
            <a:lvl4pPr>
              <a:buClr>
                <a:schemeClr val="accent1"/>
              </a:buClr>
              <a:defRPr sz="3200"/>
            </a:lvl4pPr>
            <a:lvl5pPr>
              <a:buClr>
                <a:schemeClr val="accent1"/>
              </a:buCl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40219-AF06-4D4B-49D6-3806EE07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28E35-5079-A818-FF78-96C69CA0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58882-5663-F3B2-529C-6F65F056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7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64DA-7A33-28FA-6A7B-E1253704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60BBD-6677-2DA0-8763-60B971804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8A0EC-3405-AFEA-15F0-8179D08B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64262-0CF6-0C93-3FEB-17567E94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C79F7-43FA-1B15-E433-A18B5F71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69FA8-0231-51A6-2ADD-E0097FE2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C902D-46E0-192C-CE81-894EA9489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B3222-635F-3083-B09F-039D4FA62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DA105-7EDF-8116-FC4A-DD4CD5F9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B36F3-A91E-322F-8BFD-BFB8E646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0F270-F110-AD3E-F32B-256A30A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7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A9F7-22D6-E1B7-1793-934A7DFA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CC17B-469F-F1E7-F53D-10D5EE926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2E914-91DE-E745-B0DE-749CA4EB7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F287A-B4C9-D9F8-75C5-D166CA9C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47612-053B-D748-EEC5-09F80A1F4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7E208E-B136-255D-BA84-81386D506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C49D8-3B5B-FA59-D22A-018A91C6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9DEB7-ADA5-BF95-720A-0BC370C8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6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EBFBE-17AB-B119-414D-A498197E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2801600" cy="1371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C40F4-1F40-61AF-706B-6DB699593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011680"/>
            <a:ext cx="12801600" cy="54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0123-A9D0-866C-E43D-A0647BABE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29BFE8-0DA8-433E-8A9C-F4132B33EC3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9C13F-F090-8EDD-C3BB-907019CC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94631-D3BE-6DFF-1A88-97C288227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182388-7206-41E5-86A1-1B5EC594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3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town.administrator@chelseavt.u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9FFC-914A-3F50-7A50-E5C6ADC62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8"/>
            <a:ext cx="10972800" cy="5486400"/>
          </a:xfrm>
        </p:spPr>
        <p:txBody>
          <a:bodyPr/>
          <a:lstStyle/>
          <a:p>
            <a:r>
              <a:rPr lang="en-US" dirty="0"/>
              <a:t>Water &amp; Sewer</a:t>
            </a:r>
            <a:br>
              <a:rPr lang="en-US" dirty="0"/>
            </a:br>
            <a:r>
              <a:rPr lang="en-US" dirty="0"/>
              <a:t>Rate Fee Discussion</a:t>
            </a:r>
            <a:br>
              <a:rPr lang="en-US" dirty="0"/>
            </a:br>
            <a:r>
              <a:rPr lang="en-US" dirty="0"/>
              <a:t>(Continued)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110FB-3687-25A8-4314-808246485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400"/>
            <a:ext cx="10972800" cy="2743200"/>
          </a:xfrm>
        </p:spPr>
        <p:txBody>
          <a:bodyPr/>
          <a:lstStyle/>
          <a:p>
            <a:r>
              <a:rPr lang="en-US" dirty="0"/>
              <a:t>Town of Chelsea</a:t>
            </a:r>
            <a:br>
              <a:rPr lang="en-US" dirty="0"/>
            </a:br>
            <a:r>
              <a:rPr lang="en-US" dirty="0"/>
              <a:t>Selectboard Meeting</a:t>
            </a:r>
          </a:p>
          <a:p>
            <a:r>
              <a:rPr lang="en-US" dirty="0"/>
              <a:t>2025 May 06</a:t>
            </a:r>
          </a:p>
        </p:txBody>
      </p:sp>
    </p:spTree>
    <p:extLst>
      <p:ext uri="{BB962C8B-B14F-4D97-AF65-F5344CB8AC3E}">
        <p14:creationId xmlns:p14="http://schemas.microsoft.com/office/powerpoint/2010/main" val="2003470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3BB65-9FA1-7919-8B30-07A75DF82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C3C0-D85D-F508-C3FA-77B26F21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Explore Options</a:t>
            </a:r>
            <a:br>
              <a:rPr lang="en-US" b="1" dirty="0"/>
            </a:br>
            <a:r>
              <a:rPr lang="en-US" dirty="0"/>
              <a:t>Adjustments and Impacts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3976D-0706-3A91-72D5-72E1EC4EE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to spreadsheet to experiment with the model</a:t>
            </a:r>
            <a:br>
              <a:rPr lang="en-US" dirty="0"/>
            </a:br>
            <a:r>
              <a:rPr lang="en-US" dirty="0"/>
              <a:t>Ctrl-Shift-F1 to toggle full screen in Excel</a:t>
            </a:r>
          </a:p>
        </p:txBody>
      </p:sp>
    </p:spTree>
    <p:extLst>
      <p:ext uri="{BB962C8B-B14F-4D97-AF65-F5344CB8AC3E}">
        <p14:creationId xmlns:p14="http://schemas.microsoft.com/office/powerpoint/2010/main" val="2614085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A296-A7F2-2DCD-8203-D2B998E69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Intended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EA45D-FA73-419A-3F14-F92D81319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09728" tIns="54864" rIns="109728" bIns="54864" rtlCol="0" anchor="t">
            <a:normAutofit/>
          </a:bodyPr>
          <a:lstStyle/>
          <a:p>
            <a:r>
              <a:rPr lang="en-US" dirty="0"/>
              <a:t>Continue research and facilitate additional public input and discussion throughout May</a:t>
            </a:r>
          </a:p>
          <a:p>
            <a:pPr lvl="1"/>
            <a:r>
              <a:rPr lang="en-US" dirty="0"/>
              <a:t>Send concerns or suggestions to Tierney Farago </a:t>
            </a:r>
            <a:r>
              <a:rPr lang="en-US" dirty="0">
                <a:hlinkClick r:id="rId2"/>
              </a:rPr>
              <a:t>town.administrator@chelseavt.us</a:t>
            </a:r>
            <a:endParaRPr lang="en-US" dirty="0"/>
          </a:p>
          <a:p>
            <a:pPr lvl="1"/>
            <a:r>
              <a:rPr lang="en-US" dirty="0"/>
              <a:t>Attend Selectboard meetings to provide input</a:t>
            </a:r>
          </a:p>
          <a:p>
            <a:r>
              <a:rPr lang="en-US" dirty="0"/>
              <a:t>Finalize financial projections and make rate decisions at the</a:t>
            </a:r>
            <a:br>
              <a:rPr lang="en-US" dirty="0"/>
            </a:br>
            <a:r>
              <a:rPr lang="en-US" dirty="0"/>
              <a:t>Selectboard meeting on 2025 June 03</a:t>
            </a:r>
          </a:p>
          <a:p>
            <a:r>
              <a:rPr lang="en-US" dirty="0"/>
              <a:t>Make adjustments effective for the next quarterly bill (July)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8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A29E-5948-B324-A5F3-B56A8FD5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Addiitonal</a:t>
            </a:r>
            <a:r>
              <a:rPr lang="en-US" b="1" dirty="0"/>
              <a:t> Discussion</a:t>
            </a:r>
            <a:br>
              <a:rPr lang="en-US" b="1" dirty="0"/>
            </a:br>
            <a:r>
              <a:rPr lang="en-US" dirty="0"/>
              <a:t>Ideas, Questions, Concerns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6004E-C91E-3E3A-A810-032F1E782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0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3280-7BFE-B5F9-683D-3F033536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E73BA-5E45-F01F-7049-BACCF083A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Engage residents to set the direction together</a:t>
            </a:r>
          </a:p>
          <a:p>
            <a:r>
              <a:rPr lang="en-US" dirty="0"/>
              <a:t>Remind everyone of the current water department finances and the objectives of this rate increase effort</a:t>
            </a:r>
          </a:p>
          <a:p>
            <a:r>
              <a:rPr lang="en-US" dirty="0"/>
              <a:t>Provide additional relevant information and clarify questions from the prior meeting</a:t>
            </a:r>
          </a:p>
          <a:p>
            <a:r>
              <a:rPr lang="en-US" b="1" dirty="0"/>
              <a:t>Explore rate fee increase options</a:t>
            </a:r>
          </a:p>
          <a:p>
            <a:pPr lvl="1"/>
            <a:r>
              <a:rPr lang="en-US" dirty="0"/>
              <a:t>Consider different factors for making adjustments</a:t>
            </a:r>
          </a:p>
          <a:p>
            <a:pPr lvl="1"/>
            <a:r>
              <a:rPr lang="en-US" dirty="0"/>
              <a:t>Evaluate the expected impacts of different possible adjustments</a:t>
            </a:r>
          </a:p>
          <a:p>
            <a:pPr lvl="1"/>
            <a:r>
              <a:rPr lang="en-US" dirty="0"/>
              <a:t>Discuss additional ideas, questions, and concerns</a:t>
            </a:r>
          </a:p>
          <a:p>
            <a:r>
              <a:rPr lang="en-US" dirty="0"/>
              <a:t>Set next steps and timeline</a:t>
            </a:r>
          </a:p>
        </p:txBody>
      </p:sp>
    </p:spTree>
    <p:extLst>
      <p:ext uri="{BB962C8B-B14F-4D97-AF65-F5344CB8AC3E}">
        <p14:creationId xmlns:p14="http://schemas.microsoft.com/office/powerpoint/2010/main" val="272776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4BD8-FF3D-41FE-E6D9-E32C72DC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Trends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1433B-A31A-B54F-010A-0F6DEA9F9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412" y="2103120"/>
            <a:ext cx="11757906" cy="6737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B050"/>
                </a:solidFill>
                <a:sym typeface="Wingdings 3" panose="05040102010807070707" pitchFamily="18" charset="2"/>
              </a:rPr>
              <a:t> </a:t>
            </a:r>
            <a:r>
              <a:rPr lang="en-US" sz="2800" b="1" dirty="0">
                <a:solidFill>
                  <a:srgbClr val="00B050"/>
                </a:solidFill>
              </a:rPr>
              <a:t>Revenues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dirty="0"/>
              <a:t>have remained flat while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 </a:t>
            </a:r>
            <a:r>
              <a:rPr lang="en-US" sz="2800" b="1" dirty="0">
                <a:solidFill>
                  <a:srgbClr val="FF0000"/>
                </a:solidFill>
              </a:rPr>
              <a:t>Expenses</a:t>
            </a:r>
            <a:r>
              <a:rPr lang="en-US" sz="2800" dirty="0"/>
              <a:t> have increased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D0868-8450-5AD8-DEEB-9E849053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2834725"/>
            <a:ext cx="12816478" cy="451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BE238-DB5B-7AEC-FB5C-F47C63B1C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5829-E1B7-5ED8-EF0A-2AB6AE11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 Adjustment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A9A1F-CC7A-E267-8F8E-765A6283E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09728" tIns="54864" rIns="109728" bIns="54864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Adjust the fee structure such that:</a:t>
            </a:r>
          </a:p>
          <a:p>
            <a:r>
              <a:rPr lang="en-US" b="1" dirty="0"/>
              <a:t>Revenues cover expenses</a:t>
            </a:r>
            <a:endParaRPr lang="en-US" dirty="0"/>
          </a:p>
          <a:p>
            <a:pPr lvl="1"/>
            <a:r>
              <a:rPr lang="en-US" dirty="0"/>
              <a:t>We </a:t>
            </a:r>
            <a:r>
              <a:rPr lang="en-US" u="sng" dirty="0"/>
              <a:t>must</a:t>
            </a:r>
            <a:r>
              <a:rPr lang="en-US" dirty="0"/>
              <a:t> stop draining the sinking funds</a:t>
            </a:r>
          </a:p>
          <a:p>
            <a:pPr lvl="1"/>
            <a:r>
              <a:rPr lang="en-US" dirty="0"/>
              <a:t>We should determine if / how quickly to replenish those funds</a:t>
            </a:r>
          </a:p>
          <a:p>
            <a:r>
              <a:rPr lang="en-US" b="1" dirty="0"/>
              <a:t>Residents are not put at risk of losing service</a:t>
            </a:r>
          </a:p>
          <a:p>
            <a:pPr lvl="1"/>
            <a:r>
              <a:rPr lang="en-US" dirty="0"/>
              <a:t>Allow residents with fixed incomes time to plan for increases</a:t>
            </a:r>
          </a:p>
          <a:p>
            <a:pPr lvl="1"/>
            <a:r>
              <a:rPr lang="en-US" dirty="0"/>
              <a:t>Already determined that a one-off big increase would be so big it would be difficult for many residents to absorb all at once</a:t>
            </a:r>
          </a:p>
        </p:txBody>
      </p:sp>
    </p:spTree>
    <p:extLst>
      <p:ext uri="{BB962C8B-B14F-4D97-AF65-F5344CB8AC3E}">
        <p14:creationId xmlns:p14="http://schemas.microsoft.com/office/powerpoint/2010/main" val="418515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871C-E32F-0124-0C46-F3716BA2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for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4A1BC-473E-4FF6-3266-D8B5F7225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block pricing changes?</a:t>
            </a:r>
          </a:p>
          <a:p>
            <a:r>
              <a:rPr lang="en-US" dirty="0"/>
              <a:t>Adjust Water and Sewer independently, or together?</a:t>
            </a:r>
          </a:p>
          <a:p>
            <a:r>
              <a:rPr lang="en-US" dirty="0"/>
              <a:t>Impact on bank accounts (including sinking funds)?</a:t>
            </a:r>
          </a:p>
          <a:p>
            <a:r>
              <a:rPr lang="en-US" dirty="0"/>
              <a:t>Ability for residents to absorb and plan for increases?</a:t>
            </a:r>
          </a:p>
        </p:txBody>
      </p:sp>
    </p:spTree>
    <p:extLst>
      <p:ext uri="{BB962C8B-B14F-4D97-AF65-F5344CB8AC3E}">
        <p14:creationId xmlns:p14="http://schemas.microsoft.com/office/powerpoint/2010/main" val="111832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5A04-32B7-DE69-EBAE-4DBA5C08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B684C-301D-0429-BDDD-8A079A1CE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Water is metered</a:t>
            </a:r>
          </a:p>
          <a:p>
            <a:pPr lvl="1"/>
            <a:r>
              <a:rPr lang="en-US" dirty="0"/>
              <a:t>Fixed fee up to 17,000 gallons</a:t>
            </a:r>
          </a:p>
          <a:p>
            <a:pPr lvl="1"/>
            <a:r>
              <a:rPr lang="en-US" dirty="0"/>
              <a:t>$0.04/gallon above 17,000 (less than the $0.08/gallon cost-to-provide)</a:t>
            </a:r>
          </a:p>
          <a:p>
            <a:pPr lvl="1"/>
            <a:r>
              <a:rPr lang="en-US" dirty="0"/>
              <a:t>Only a few users exceed the initial block</a:t>
            </a:r>
          </a:p>
          <a:p>
            <a:r>
              <a:rPr lang="en-US" dirty="0"/>
              <a:t>Sewer is unmetered (so no block or overage consideration)</a:t>
            </a:r>
          </a:p>
          <a:p>
            <a:r>
              <a:rPr lang="en-US" dirty="0"/>
              <a:t>Recommendation:</a:t>
            </a:r>
          </a:p>
          <a:p>
            <a:pPr lvl="1"/>
            <a:r>
              <a:rPr lang="en-US" b="1" dirty="0"/>
              <a:t>Keep existing structure in place</a:t>
            </a:r>
          </a:p>
          <a:p>
            <a:pPr lvl="1"/>
            <a:r>
              <a:rPr lang="en-US" b="1" dirty="0"/>
              <a:t>Increase overage costs for water</a:t>
            </a:r>
            <a:r>
              <a:rPr lang="en-US" dirty="0"/>
              <a:t> to cover the cost-to-provide</a:t>
            </a:r>
          </a:p>
          <a:p>
            <a:pPr lvl="1"/>
            <a:r>
              <a:rPr lang="en-US" b="1" dirty="0"/>
              <a:t>Defer other possible changes</a:t>
            </a:r>
            <a:r>
              <a:rPr lang="en-US" dirty="0"/>
              <a:t> until after new meters are installed and sufficient data has been collected to make such changes meaningful (project timing TBD)</a:t>
            </a:r>
          </a:p>
        </p:txBody>
      </p:sp>
    </p:spTree>
    <p:extLst>
      <p:ext uri="{BB962C8B-B14F-4D97-AF65-F5344CB8AC3E}">
        <p14:creationId xmlns:p14="http://schemas.microsoft.com/office/powerpoint/2010/main" val="191825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9E66-9325-80F0-6EDB-DAA4D00F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and Sewer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0910-AB78-EC4B-75F2-240047DDE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Service overlap:</a:t>
            </a:r>
          </a:p>
          <a:p>
            <a:pPr lvl="1"/>
            <a:r>
              <a:rPr lang="en-US" dirty="0"/>
              <a:t>118 accounts have water and sewer</a:t>
            </a:r>
          </a:p>
          <a:p>
            <a:pPr lvl="1"/>
            <a:r>
              <a:rPr lang="en-US" dirty="0"/>
              <a:t>6 accounts have water only</a:t>
            </a:r>
          </a:p>
          <a:p>
            <a:pPr lvl="1"/>
            <a:r>
              <a:rPr lang="en-US" dirty="0"/>
              <a:t>15 accounts have sewer only</a:t>
            </a:r>
          </a:p>
          <a:p>
            <a:r>
              <a:rPr lang="en-US" dirty="0"/>
              <a:t>Expense imbalances are not similar:</a:t>
            </a:r>
          </a:p>
          <a:p>
            <a:pPr lvl="1"/>
            <a:r>
              <a:rPr lang="en-US" dirty="0"/>
              <a:t>Water annual expenses currently outpace revenues by $15K</a:t>
            </a:r>
          </a:p>
          <a:p>
            <a:pPr lvl="1"/>
            <a:r>
              <a:rPr lang="en-US" dirty="0"/>
              <a:t>Sewer annual expenses currently outpace revenues by $83K</a:t>
            </a:r>
          </a:p>
          <a:p>
            <a:r>
              <a:rPr lang="en-US" dirty="0"/>
              <a:t>Recommendation:</a:t>
            </a:r>
          </a:p>
          <a:p>
            <a:pPr lvl="1"/>
            <a:r>
              <a:rPr lang="en-US" b="1" dirty="0"/>
              <a:t>Adjust water and sewer rates independently</a:t>
            </a:r>
            <a:br>
              <a:rPr lang="en-US" b="1" dirty="0"/>
            </a:br>
            <a:r>
              <a:rPr lang="en-US" dirty="0"/>
              <a:t>(to align rates with expenses) but review the combined impact</a:t>
            </a:r>
          </a:p>
        </p:txBody>
      </p:sp>
    </p:spTree>
    <p:extLst>
      <p:ext uri="{BB962C8B-B14F-4D97-AF65-F5344CB8AC3E}">
        <p14:creationId xmlns:p14="http://schemas.microsoft.com/office/powerpoint/2010/main" val="1554325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1C7E-9990-0308-CAB7-E11C23E9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B548-497E-EE57-31F5-872C19739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03120"/>
            <a:ext cx="6400800" cy="5486400"/>
          </a:xfrm>
        </p:spPr>
        <p:txBody>
          <a:bodyPr/>
          <a:lstStyle/>
          <a:p>
            <a:r>
              <a:rPr lang="en-US" dirty="0"/>
              <a:t>Account summary at right </a:t>
            </a:r>
            <a:r>
              <a:rPr lang="en-US" dirty="0">
                <a:sym typeface="Wingdings 3" panose="05040102010807070707" pitchFamily="18" charset="2"/>
              </a:rPr>
              <a:t></a:t>
            </a:r>
            <a:endParaRPr lang="en-US" dirty="0"/>
          </a:p>
          <a:p>
            <a:r>
              <a:rPr lang="en-US" dirty="0"/>
              <a:t>Recommendation:</a:t>
            </a:r>
          </a:p>
          <a:p>
            <a:pPr lvl="1"/>
            <a:r>
              <a:rPr lang="en-US" dirty="0"/>
              <a:t>Do not allow funds to drain completely / go negative</a:t>
            </a:r>
          </a:p>
          <a:p>
            <a:pPr lvl="1"/>
            <a:r>
              <a:rPr lang="en-US" dirty="0"/>
              <a:t>Set expectation that we should replenish sinking funds</a:t>
            </a:r>
          </a:p>
          <a:p>
            <a:pPr lvl="1"/>
            <a:r>
              <a:rPr lang="en-US" dirty="0"/>
              <a:t>Defer setting extended targets for replenishing sinking funds until we have a more complete picture of expected capital improvement needs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976E71-9D00-A6F1-A8F7-0FB17F7ED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214547"/>
              </p:ext>
            </p:extLst>
          </p:nvPr>
        </p:nvGraphicFramePr>
        <p:xfrm>
          <a:off x="7498080" y="2103120"/>
          <a:ext cx="64008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4119951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178082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Balance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532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Checking Account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3200" dirty="0"/>
                        <a:t>$68,284</a:t>
                      </a: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3120705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Water Sinking Fund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3200" dirty="0"/>
                        <a:t>$179,219</a:t>
                      </a: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113496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Sewer Sinking Fund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3200" dirty="0"/>
                        <a:t>$95,045</a:t>
                      </a: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32136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Owed to General Fund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3200" dirty="0"/>
                        <a:t>$(74,720)</a:t>
                      </a: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434294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Owed for ARPA Loan?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3200" dirty="0"/>
                        <a:t>$(40,000)</a:t>
                      </a: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953139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/>
                        <a:t>Total: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3200" b="1"/>
                        <a:t>$227,828</a:t>
                      </a:r>
                      <a:endParaRPr lang="en-US" sz="3200" b="1" dirty="0">
                        <a:highlight>
                          <a:srgbClr val="FFFF00"/>
                        </a:highlight>
                      </a:endParaRPr>
                    </a:p>
                  </a:txBody>
                  <a:tcPr marR="274320" anchor="ctr"/>
                </a:tc>
                <a:extLst>
                  <a:ext uri="{0D108BD9-81ED-4DB2-BD59-A6C34878D82A}">
                    <a16:rowId xmlns:a16="http://schemas.microsoft.com/office/drawing/2014/main" val="2559885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92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D0F2F-61F2-2F1F-55E5-B435C02A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Ability for Residents to Absorb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4672-1694-2368-813C-6813E9C4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maximum rate increase for any given year?</a:t>
            </a:r>
          </a:p>
          <a:p>
            <a:r>
              <a:rPr lang="en-US" dirty="0"/>
              <a:t>How many years until fees balance expenses?</a:t>
            </a:r>
          </a:p>
          <a:p>
            <a:r>
              <a:rPr lang="en-US" dirty="0"/>
              <a:t>How many years to replenish sinking funds?</a:t>
            </a:r>
          </a:p>
        </p:txBody>
      </p:sp>
    </p:spTree>
    <p:extLst>
      <p:ext uri="{BB962C8B-B14F-4D97-AF65-F5344CB8AC3E}">
        <p14:creationId xmlns:p14="http://schemas.microsoft.com/office/powerpoint/2010/main" val="32030109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own of Chelsea">
      <a:dk1>
        <a:sysClr val="windowText" lastClr="000000"/>
      </a:dk1>
      <a:lt1>
        <a:sysClr val="window" lastClr="FFFFFF"/>
      </a:lt1>
      <a:dk2>
        <a:srgbClr val="2B3E3D"/>
      </a:dk2>
      <a:lt2>
        <a:srgbClr val="FEF3EB"/>
      </a:lt2>
      <a:accent1>
        <a:srgbClr val="800000"/>
      </a:accent1>
      <a:accent2>
        <a:srgbClr val="181717"/>
      </a:accent2>
      <a:accent3>
        <a:srgbClr val="2B2A2A"/>
      </a:accent3>
      <a:accent4>
        <a:srgbClr val="656464"/>
      </a:accent4>
      <a:accent5>
        <a:srgbClr val="D4D4D4"/>
      </a:accent5>
      <a:accent6>
        <a:srgbClr val="600000"/>
      </a:accent6>
      <a:hlink>
        <a:srgbClr val="800000"/>
      </a:hlink>
      <a:folHlink>
        <a:srgbClr val="7F7F7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own of Chelsea" id="{3FCB11CC-2CC3-469C-8353-63E51DAB64FC}" vid="{A0C24D09-F674-408E-92B5-DC3067B968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695c57-32cd-4ae4-924f-2b19d01a0944">
      <Terms xmlns="http://schemas.microsoft.com/office/infopath/2007/PartnerControls"/>
    </lcf76f155ced4ddcb4097134ff3c332f>
    <TaxCatchAll xmlns="3fa3c9e4-cca8-4f3d-981b-7643944d11d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B48DE3810DC94C829C66927C7489D1" ma:contentTypeVersion="13" ma:contentTypeDescription="Create a new document." ma:contentTypeScope="" ma:versionID="45e1a69c3be86d93e03c9f17ac7cc03c">
  <xsd:schema xmlns:xsd="http://www.w3.org/2001/XMLSchema" xmlns:xs="http://www.w3.org/2001/XMLSchema" xmlns:p="http://schemas.microsoft.com/office/2006/metadata/properties" xmlns:ns2="4a695c57-32cd-4ae4-924f-2b19d01a0944" xmlns:ns3="3fa3c9e4-cca8-4f3d-981b-7643944d11df" targetNamespace="http://schemas.microsoft.com/office/2006/metadata/properties" ma:root="true" ma:fieldsID="fbfb93e24fe8d78833455e242798f36a" ns2:_="" ns3:_="">
    <xsd:import namespace="4a695c57-32cd-4ae4-924f-2b19d01a0944"/>
    <xsd:import namespace="3fa3c9e4-cca8-4f3d-981b-7643944d1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95c57-32cd-4ae4-924f-2b19d01a09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2ef69d2-6edc-4eeb-b7ed-6584dec006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3c9e4-cca8-4f3d-981b-7643944d1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cdffd57-f452-4d95-98df-92c390031db9}" ma:internalName="TaxCatchAll" ma:showField="CatchAllData" ma:web="3fa3c9e4-cca8-4f3d-981b-7643944d1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AEF844-6500-4032-B578-B8BAA3EDF8B7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3fa3c9e4-cca8-4f3d-981b-7643944d11df"/>
    <ds:schemaRef ds:uri="4a695c57-32cd-4ae4-924f-2b19d01a0944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CAB994F-56E7-4806-BCDB-F19E095250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7F7962-52C4-493B-A2A9-93740E9C60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695c57-32cd-4ae4-924f-2b19d01a0944"/>
    <ds:schemaRef ds:uri="3fa3c9e4-cca8-4f3d-981b-7643944d1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5315</TotalTime>
  <Words>594</Words>
  <Application>Microsoft Office PowerPoint</Application>
  <PresentationFormat>Custom</PresentationFormat>
  <Paragraphs>84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Water &amp; Sewer Rate Fee Discussion (Continued)</vt:lpstr>
      <vt:lpstr>Meeting Objectives</vt:lpstr>
      <vt:lpstr>Financial Trends</vt:lpstr>
      <vt:lpstr>Fee Adjustment Objectives</vt:lpstr>
      <vt:lpstr>Factors for Consideration</vt:lpstr>
      <vt:lpstr>Block Pricing</vt:lpstr>
      <vt:lpstr>Water and Sewer Independence</vt:lpstr>
      <vt:lpstr>Accounts</vt:lpstr>
      <vt:lpstr>Ability for Residents to Absorb</vt:lpstr>
      <vt:lpstr>Explore Options Adjustments and Impacts</vt:lpstr>
      <vt:lpstr>Intended Timeline</vt:lpstr>
      <vt:lpstr>Addiitonal Discussion Ideas, Questions, Concerns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Gregg Herrin</cp:lastModifiedBy>
  <cp:revision>10</cp:revision>
  <dcterms:created xsi:type="dcterms:W3CDTF">2025-04-10T03:12:18Z</dcterms:created>
  <dcterms:modified xsi:type="dcterms:W3CDTF">2025-05-09T15:27:58Z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0x010100CAB48DE3810DC94C829C66927C7489D1</vt:lpwstr>
  </property>
  <property fmtid="{D5CDD505-2E9C-101B-9397-08002B2CF9AE}" pid="3" name="MediaServiceImageTags">
    <vt:lpwstr/>
  </property>
</Properties>
</file>